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7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7" d="100"/>
          <a:sy n="47" d="100"/>
        </p:scale>
        <p:origin x="112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EF6C7-1B25-4F72-85CB-C0F1D8AD22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2F46B1-BD6D-4C7A-B8C1-B425363B63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14904D-5559-4D8F-8A2C-CA2E9B225FB4}"/>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65FB33BB-83A6-4946-8737-50A4B463D2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BE091-72E5-43CF-B7E5-F7607A4A9CC7}"/>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2700887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E3EEC-F008-4D3E-836C-CA2806C807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BFC058-086A-4102-9061-07A3586955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FD8386-4D88-4EB4-83B6-438D660DE50E}"/>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1AA65899-4FC4-4CE2-B1EE-2BD504867C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13DE79-83ED-4447-99D8-E83963DDE200}"/>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3585642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ED3D3A-ABC7-473C-879D-E90C604ABD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C4B6CB-43FF-47D6-B08E-529BBB350B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1DE804-B4F3-45CA-B0B4-1FF7DFAD78E6}"/>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C998635D-A0A4-469E-A3B5-7E8A5D3082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C78F86-BF00-4862-A194-30D09E18DF13}"/>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2758973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3568F-91F7-46B3-B065-52AE6D26B2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71F700-4895-4580-B1FB-8D5F23CA83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5762C1-F10C-4A66-BB58-8563E7FD1D03}"/>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72A3348F-A043-43CB-8FCD-85A9CA994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4BE0E3-B796-41D1-AE7E-1675106FCC93}"/>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2703694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585D-2B4C-482C-82AD-4B9497E498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5BBE1F-7485-4F2D-9A24-01271A6AF5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B84A84-93EA-45EC-BDFD-ECFE0D1B201B}"/>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01DB5DED-4769-4BDA-B307-8E43C64C8A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A13370-CF08-4E76-B903-09FD13B53E3F}"/>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2088723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191FF-5A5C-46E8-BFC8-3A073663C7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A2BA1B-7365-40B5-B925-998D50F37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EF6EBA-C5F8-43E2-AFD7-9EBEE4EEB2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C0EAFC-DC9E-4E43-9B47-75340F9CB6C2}"/>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6" name="Footer Placeholder 5">
            <a:extLst>
              <a:ext uri="{FF2B5EF4-FFF2-40B4-BE49-F238E27FC236}">
                <a16:creationId xmlns:a16="http://schemas.microsoft.com/office/drawing/2014/main" id="{4BB3E00C-C4CA-4687-964E-ED1599A338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7BD77F-FC5E-4175-AF3C-59131AE0FCBB}"/>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13276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4C152-8200-4781-A7F2-77AF51885D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A8B2CA-2B22-43DF-9E32-B77D9386A1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DFE5FB-89A0-4262-94A0-5113BC33C9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3BAC72-E547-479A-B43E-74E62D0482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638369-E0CE-443E-86E8-751E92E91E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C6A49E-A795-4BD2-B7AA-47EA1C6B7CFF}"/>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8" name="Footer Placeholder 7">
            <a:extLst>
              <a:ext uri="{FF2B5EF4-FFF2-40B4-BE49-F238E27FC236}">
                <a16:creationId xmlns:a16="http://schemas.microsoft.com/office/drawing/2014/main" id="{D9ACF096-E7D6-448B-B167-FEB663F83B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7D77FA-5868-4329-A599-09DCC8D89B8F}"/>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1896638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BF79B-D7C7-4C34-A9C9-8011453A69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AD099D-AD43-428C-8374-8A8C2262C2F1}"/>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4" name="Footer Placeholder 3">
            <a:extLst>
              <a:ext uri="{FF2B5EF4-FFF2-40B4-BE49-F238E27FC236}">
                <a16:creationId xmlns:a16="http://schemas.microsoft.com/office/drawing/2014/main" id="{B9A8B141-1B98-482A-A572-282DDA064E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33B6CA-863E-4447-8955-71FDCD45DDB4}"/>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1766615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F9416-3132-4407-942B-95BFE2F57EBA}"/>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3" name="Footer Placeholder 2">
            <a:extLst>
              <a:ext uri="{FF2B5EF4-FFF2-40B4-BE49-F238E27FC236}">
                <a16:creationId xmlns:a16="http://schemas.microsoft.com/office/drawing/2014/main" id="{6464BEE4-1440-42BB-B95D-2688108178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1DBDDC-5A9D-4987-90CF-1FB5DD2E1AD7}"/>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4218643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9E7E6-C69F-4B7E-9764-176AB2CE3C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7CA4F2-F408-4605-A4B6-6474E3372F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65C50E-69F5-4DBD-9FAD-9A4C21879E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9BB939-79E2-4D0F-9C1A-870646F84949}"/>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6" name="Footer Placeholder 5">
            <a:extLst>
              <a:ext uri="{FF2B5EF4-FFF2-40B4-BE49-F238E27FC236}">
                <a16:creationId xmlns:a16="http://schemas.microsoft.com/office/drawing/2014/main" id="{700DC90E-E0B8-49E6-8C0E-EED715338C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A38B80-7E56-4963-8252-1CB24815C397}"/>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64940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0595C-9B5C-4F25-97B9-8D313CBE58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CC81EB-892C-4855-9157-76E3E98343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E5860B-E272-4EFE-9767-13D7E7BF44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618460-25C3-4155-A2AC-9D1563CE22F1}"/>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6" name="Footer Placeholder 5">
            <a:extLst>
              <a:ext uri="{FF2B5EF4-FFF2-40B4-BE49-F238E27FC236}">
                <a16:creationId xmlns:a16="http://schemas.microsoft.com/office/drawing/2014/main" id="{966B04C6-C36C-4692-9C92-4E10EFE2C0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83E374-695A-4657-99EC-88C65E04A0BF}"/>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4022138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A46DE9-EB3E-441F-A90E-FC90310CC2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DEF3DD-60C0-411A-94E9-F627BB28AB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2928F1-B4C8-4950-89CC-677F85A99A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5068935E-0DB3-4267-A877-2CFC12D3F2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C0EA87-068E-47B3-937D-23EFFAFE15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C7F66D-D013-4A84-8DF4-53EBACBA70E3}" type="slidenum">
              <a:rPr lang="en-US" smtClean="0"/>
              <a:t>‹#›</a:t>
            </a:fld>
            <a:endParaRPr lang="en-US"/>
          </a:p>
        </p:txBody>
      </p:sp>
    </p:spTree>
    <p:extLst>
      <p:ext uri="{BB962C8B-B14F-4D97-AF65-F5344CB8AC3E}">
        <p14:creationId xmlns:p14="http://schemas.microsoft.com/office/powerpoint/2010/main" val="1692858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955C666-FB46-A14A-B524-D083E326D4E0}"/>
              </a:ext>
            </a:extLst>
          </p:cNvPr>
          <p:cNvGrpSpPr/>
          <p:nvPr/>
        </p:nvGrpSpPr>
        <p:grpSpPr>
          <a:xfrm>
            <a:off x="2702944" y="657345"/>
            <a:ext cx="7091297" cy="5468339"/>
            <a:chOff x="1925607" y="186176"/>
            <a:chExt cx="5318473" cy="4101255"/>
          </a:xfrm>
        </p:grpSpPr>
        <p:sp>
          <p:nvSpPr>
            <p:cNvPr id="11" name="TextBox 10">
              <a:extLst>
                <a:ext uri="{FF2B5EF4-FFF2-40B4-BE49-F238E27FC236}">
                  <a16:creationId xmlns:a16="http://schemas.microsoft.com/office/drawing/2014/main" id="{29895F61-E27F-5447-A304-E38F8FB6915D}"/>
                </a:ext>
              </a:extLst>
            </p:cNvPr>
            <p:cNvSpPr txBox="1"/>
            <p:nvPr/>
          </p:nvSpPr>
          <p:spPr>
            <a:xfrm>
              <a:off x="1925607" y="1943856"/>
              <a:ext cx="2534633" cy="2343575"/>
            </a:xfrm>
            <a:prstGeom prst="rect">
              <a:avLst/>
            </a:prstGeom>
            <a:noFill/>
          </p:spPr>
          <p:txBody>
            <a:bodyPr wrap="square" rtlCol="0">
              <a:spAutoFit/>
            </a:bodyPr>
            <a:lstStyle/>
            <a:p>
              <a:pPr>
                <a:lnSpc>
                  <a:spcPts val="1707"/>
                </a:lnSpc>
              </a:pPr>
              <a:r>
                <a:rPr lang="en-US" sz="1200" b="1" dirty="0">
                  <a:solidFill>
                    <a:srgbClr val="5558AF"/>
                  </a:solidFill>
                  <a:latin typeface="Segoe Pro" panose="020B0502040504020203" pitchFamily="34" charset="0"/>
                </a:rPr>
                <a:t>1. </a:t>
              </a:r>
              <a:r>
                <a:rPr lang="en-US" sz="1200" dirty="0">
                  <a:latin typeface="Segoe Pro Light" panose="020B0502040504020203" pitchFamily="34" charset="0"/>
                </a:rPr>
                <a:t>Create a new team for your entire sales organization or a team for each sales segment.</a:t>
              </a:r>
            </a:p>
            <a:p>
              <a:pPr>
                <a:lnSpc>
                  <a:spcPts val="1707"/>
                </a:lnSpc>
              </a:pPr>
              <a:br>
                <a:rPr lang="en-US" sz="1200" dirty="0">
                  <a:latin typeface="Segoe Pro Light" panose="020B0502040504020203" pitchFamily="34" charset="0"/>
                </a:rPr>
              </a:br>
              <a:r>
                <a:rPr lang="en-US" sz="1200" b="1" dirty="0">
                  <a:solidFill>
                    <a:srgbClr val="5558AF"/>
                  </a:solidFill>
                  <a:latin typeface="Segoe Pro" panose="020B0502040504020203" pitchFamily="34" charset="0"/>
                </a:rPr>
                <a:t>2. </a:t>
              </a:r>
              <a:r>
                <a:rPr lang="en-US" sz="1200" dirty="0">
                  <a:latin typeface="Segoe Pro Light" panose="020B0502040504020203" pitchFamily="34" charset="0"/>
                </a:rPr>
                <a:t>Add channels, such as Sales Readiness, </a:t>
              </a:r>
              <a:br>
                <a:rPr lang="en-US" sz="1200" dirty="0">
                  <a:latin typeface="Segoe Pro Light" panose="020B0502040504020203" pitchFamily="34" charset="0"/>
                </a:rPr>
              </a:br>
              <a:r>
                <a:rPr lang="en-US" sz="1200" dirty="0">
                  <a:latin typeface="Segoe Pro Light" panose="020B0502040504020203" pitchFamily="34" charset="0"/>
                </a:rPr>
                <a:t>Sales Planning, RFPs/Proposals, Wins, and Best Practices; as well as a channel for general topics.</a:t>
              </a:r>
            </a:p>
            <a:p>
              <a:pPr>
                <a:lnSpc>
                  <a:spcPts val="1707"/>
                </a:lnSpc>
              </a:pPr>
              <a:br>
                <a:rPr lang="en-US" sz="1200" dirty="0">
                  <a:latin typeface="Segoe Pro Light" panose="020B0502040504020203" pitchFamily="34" charset="0"/>
                </a:rPr>
              </a:br>
              <a:r>
                <a:rPr lang="en-US" sz="1200" b="1" dirty="0">
                  <a:solidFill>
                    <a:srgbClr val="5558AF"/>
                  </a:solidFill>
                  <a:latin typeface="Segoe Pro" panose="020B0502040504020203" pitchFamily="34" charset="0"/>
                </a:rPr>
                <a:t>3. </a:t>
              </a:r>
              <a:r>
                <a:rPr lang="en-US" sz="1200" dirty="0">
                  <a:latin typeface="Segoe Pro Light" panose="020B0502040504020203" pitchFamily="34" charset="0"/>
                </a:rPr>
                <a:t>Schedule recurring team meetings, </a:t>
              </a:r>
            </a:p>
            <a:p>
              <a:pPr>
                <a:lnSpc>
                  <a:spcPts val="1707"/>
                </a:lnSpc>
              </a:pPr>
              <a:r>
                <a:rPr lang="en-US" sz="1200" dirty="0">
                  <a:latin typeface="Segoe Pro Light" panose="020B0502040504020203" pitchFamily="34" charset="0"/>
                </a:rPr>
                <a:t>such as monthly business reviews.</a:t>
              </a:r>
              <a:br>
                <a:rPr lang="en-US" sz="1200" dirty="0">
                  <a:latin typeface="Segoe Pro Light" panose="020B0502040504020203" pitchFamily="34" charset="0"/>
                </a:rPr>
              </a:br>
              <a:br>
                <a:rPr lang="en-US" sz="1200" dirty="0">
                  <a:latin typeface="Segoe Pro Light" panose="020B0502040504020203" pitchFamily="34" charset="0"/>
                </a:rPr>
              </a:br>
              <a:r>
                <a:rPr lang="en-US" sz="1200" b="1" dirty="0">
                  <a:solidFill>
                    <a:srgbClr val="5558AF"/>
                  </a:solidFill>
                  <a:latin typeface="Segoe Pro" panose="020B0502040504020203" pitchFamily="34" charset="0"/>
                </a:rPr>
                <a:t>4. </a:t>
              </a:r>
              <a:r>
                <a:rPr lang="en-US" sz="1200" dirty="0">
                  <a:latin typeface="Segoe Pro Light" panose="020B0502040504020203" pitchFamily="34" charset="0"/>
                </a:rPr>
                <a:t>Upload team documents to relevant channels—sales playbooks and guides in the </a:t>
              </a:r>
              <a:br>
                <a:rPr lang="en-US" sz="1200" dirty="0">
                  <a:latin typeface="Segoe Pro Light" panose="020B0502040504020203" pitchFamily="34" charset="0"/>
                </a:rPr>
              </a:br>
              <a:r>
                <a:rPr lang="en-US" sz="1200" dirty="0">
                  <a:latin typeface="Segoe Pro Light" panose="020B0502040504020203" pitchFamily="34" charset="0"/>
                </a:rPr>
                <a:t>Sales Readiness channel, RFP  documents in </a:t>
              </a:r>
              <a:br>
                <a:rPr lang="en-US" sz="1200" dirty="0">
                  <a:latin typeface="Segoe Pro Light" panose="020B0502040504020203" pitchFamily="34" charset="0"/>
                </a:rPr>
              </a:br>
              <a:r>
                <a:rPr lang="en-US" sz="1200" dirty="0">
                  <a:latin typeface="Segoe Pro Light" panose="020B0502040504020203" pitchFamily="34" charset="0"/>
                </a:rPr>
                <a:t>the RFP/Proposals channel, and so on. </a:t>
              </a:r>
            </a:p>
          </p:txBody>
        </p:sp>
        <p:sp>
          <p:nvSpPr>
            <p:cNvPr id="5" name="TextBox 4">
              <a:extLst>
                <a:ext uri="{FF2B5EF4-FFF2-40B4-BE49-F238E27FC236}">
                  <a16:creationId xmlns:a16="http://schemas.microsoft.com/office/drawing/2014/main" id="{115B8D6C-0CD6-6E42-9286-C129C0E6E9D9}"/>
                </a:ext>
              </a:extLst>
            </p:cNvPr>
            <p:cNvSpPr txBox="1"/>
            <p:nvPr/>
          </p:nvSpPr>
          <p:spPr>
            <a:xfrm>
              <a:off x="4678967" y="1943856"/>
              <a:ext cx="2565113" cy="1362537"/>
            </a:xfrm>
            <a:prstGeom prst="rect">
              <a:avLst/>
            </a:prstGeom>
            <a:noFill/>
          </p:spPr>
          <p:txBody>
            <a:bodyPr wrap="square" rtlCol="0">
              <a:spAutoFit/>
            </a:bodyPr>
            <a:lstStyle/>
            <a:p>
              <a:pPr>
                <a:lnSpc>
                  <a:spcPts val="1707"/>
                </a:lnSpc>
              </a:pPr>
              <a:r>
                <a:rPr lang="en-US" sz="1200" b="1" dirty="0">
                  <a:solidFill>
                    <a:srgbClr val="5558AF"/>
                  </a:solidFill>
                  <a:latin typeface="Segoe Pro" panose="020B0502040504020203" pitchFamily="34" charset="0"/>
                </a:rPr>
                <a:t>5. </a:t>
              </a:r>
              <a:r>
                <a:rPr lang="en-US" sz="1200" dirty="0">
                  <a:latin typeface="Segoe Pro Light" panose="020B0502040504020203" pitchFamily="34" charset="0"/>
                </a:rPr>
                <a:t>Provide important data and customer information in one place. Pin apps used </a:t>
              </a:r>
            </a:p>
            <a:p>
              <a:pPr>
                <a:lnSpc>
                  <a:spcPts val="1707"/>
                </a:lnSpc>
              </a:pPr>
              <a:r>
                <a:rPr lang="en-US" sz="1200" dirty="0">
                  <a:latin typeface="Segoe Pro Light" panose="020B0502040504020203" pitchFamily="34" charset="0"/>
                </a:rPr>
                <a:t>by your sales team—</a:t>
              </a:r>
              <a:r>
                <a:rPr lang="en-US" sz="1200" dirty="0" err="1">
                  <a:latin typeface="Segoe Pro Light" panose="020B0502040504020203" pitchFamily="34" charset="0"/>
                </a:rPr>
                <a:t>PowerBI</a:t>
              </a:r>
              <a:r>
                <a:rPr lang="en-US" sz="1200" dirty="0">
                  <a:latin typeface="Segoe Pro Light" panose="020B0502040504020203" pitchFamily="34" charset="0"/>
                </a:rPr>
                <a:t>, Planner, </a:t>
              </a:r>
            </a:p>
            <a:p>
              <a:pPr>
                <a:lnSpc>
                  <a:spcPts val="1707"/>
                </a:lnSpc>
              </a:pPr>
              <a:r>
                <a:rPr lang="en-US" sz="1200" dirty="0">
                  <a:latin typeface="Segoe Pro Light" panose="020B0502040504020203" pitchFamily="34" charset="0"/>
                </a:rPr>
                <a:t>task management apps like Trello—to </a:t>
              </a:r>
            </a:p>
            <a:p>
              <a:pPr>
                <a:lnSpc>
                  <a:spcPts val="1707"/>
                </a:lnSpc>
              </a:pPr>
              <a:r>
                <a:rPr lang="en-US" sz="1200" dirty="0">
                  <a:latin typeface="Segoe Pro Light" panose="020B0502040504020203" pitchFamily="34" charset="0"/>
                </a:rPr>
                <a:t>each channel. </a:t>
              </a:r>
            </a:p>
            <a:p>
              <a:pPr>
                <a:lnSpc>
                  <a:spcPts val="1707"/>
                </a:lnSpc>
              </a:pPr>
              <a:br>
                <a:rPr lang="en-US" sz="1200" dirty="0">
                  <a:latin typeface="Segoe Pro Light" panose="020B0502040504020203" pitchFamily="34" charset="0"/>
                </a:rPr>
              </a:br>
              <a:r>
                <a:rPr lang="en-US" sz="1200" b="1" dirty="0">
                  <a:solidFill>
                    <a:srgbClr val="5558AF"/>
                  </a:solidFill>
                  <a:latin typeface="Segoe Pro" panose="020B0502040504020203" pitchFamily="34" charset="0"/>
                </a:rPr>
                <a:t>6. </a:t>
              </a:r>
              <a:r>
                <a:rPr lang="en-US" sz="1200" dirty="0">
                  <a:latin typeface="Segoe Pro Light" panose="020B0502040504020203" pitchFamily="34" charset="0"/>
                </a:rPr>
                <a:t>Set up connectors, such as RSS feeds for customer updates.</a:t>
              </a:r>
            </a:p>
          </p:txBody>
        </p:sp>
        <p:sp>
          <p:nvSpPr>
            <p:cNvPr id="6" name="TextBox 5">
              <a:extLst>
                <a:ext uri="{FF2B5EF4-FFF2-40B4-BE49-F238E27FC236}">
                  <a16:creationId xmlns:a16="http://schemas.microsoft.com/office/drawing/2014/main" id="{E8BD2C74-C1FE-8F4C-9B8A-8280A07F595F}"/>
                </a:ext>
              </a:extLst>
            </p:cNvPr>
            <p:cNvSpPr txBox="1"/>
            <p:nvPr/>
          </p:nvSpPr>
          <p:spPr>
            <a:xfrm>
              <a:off x="1925608" y="186176"/>
              <a:ext cx="5318472" cy="1486706"/>
            </a:xfrm>
            <a:prstGeom prst="rect">
              <a:avLst/>
            </a:prstGeom>
            <a:noFill/>
          </p:spPr>
          <p:txBody>
            <a:bodyPr wrap="square" rtlCol="0">
              <a:spAutoFit/>
            </a:bodyPr>
            <a:lstStyle/>
            <a:p>
              <a:pPr>
                <a:lnSpc>
                  <a:spcPts val="2453"/>
                </a:lnSpc>
              </a:pPr>
              <a:r>
                <a:rPr lang="en-US" sz="1600" dirty="0">
                  <a:solidFill>
                    <a:srgbClr val="5558AF"/>
                  </a:solidFill>
                  <a:latin typeface="Segoe Pro Light" panose="020B0502040504020203" pitchFamily="34" charset="0"/>
                </a:rPr>
                <a:t>Teams can help </a:t>
              </a:r>
              <a:r>
                <a:rPr lang="en-US" sz="1600" b="1" dirty="0">
                  <a:solidFill>
                    <a:srgbClr val="5558AF"/>
                  </a:solidFill>
                  <a:latin typeface="Segoe Pro Light" panose="020B0502040504020203" pitchFamily="34" charset="0"/>
                </a:rPr>
                <a:t>sales teams </a:t>
              </a:r>
              <a:r>
                <a:rPr lang="en-US" sz="1600" dirty="0">
                  <a:solidFill>
                    <a:srgbClr val="5558AF"/>
                  </a:solidFill>
                  <a:latin typeface="Segoe Pro Light" panose="020B0502040504020203" pitchFamily="34" charset="0"/>
                </a:rPr>
                <a:t>quickly build proposals with input from different stakeholders, while making it easier to manage longer term projects and programs, such as planning, training and sales readiness. Collaboration, reporting, and knowledge sharing can happen in one place, helping sales professionals everywhere—in the home office and the field—work together </a:t>
              </a:r>
              <a:br>
                <a:rPr lang="en-US" sz="1600" dirty="0">
                  <a:solidFill>
                    <a:srgbClr val="5558AF"/>
                  </a:solidFill>
                  <a:latin typeface="Segoe Pro Light" panose="020B0502040504020203" pitchFamily="34" charset="0"/>
                </a:rPr>
              </a:br>
              <a:r>
                <a:rPr lang="en-US" sz="1600" dirty="0">
                  <a:solidFill>
                    <a:srgbClr val="5558AF"/>
                  </a:solidFill>
                  <a:latin typeface="Segoe Pro Light" panose="020B0502040504020203" pitchFamily="34" charset="0"/>
                </a:rPr>
                <a:t>to meet sales objectives. </a:t>
              </a:r>
            </a:p>
          </p:txBody>
        </p:sp>
      </p:grpSp>
      <p:sp>
        <p:nvSpPr>
          <p:cNvPr id="7" name="Footer Placeholder 4">
            <a:extLst>
              <a:ext uri="{FF2B5EF4-FFF2-40B4-BE49-F238E27FC236}">
                <a16:creationId xmlns:a16="http://schemas.microsoft.com/office/drawing/2014/main" id="{379B2573-D59B-7C44-B78A-B6E48CB26424}"/>
              </a:ext>
            </a:extLst>
          </p:cNvPr>
          <p:cNvSpPr txBox="1">
            <a:spLocks/>
          </p:cNvSpPr>
          <p:nvPr/>
        </p:nvSpPr>
        <p:spPr>
          <a:xfrm>
            <a:off x="313267" y="6356351"/>
            <a:ext cx="1371600" cy="365125"/>
          </a:xfrm>
          <a:prstGeom prst="rect">
            <a:avLst/>
          </a:prstGeom>
        </p:spPr>
        <p:txBody>
          <a:bodyPr vert="horz" lIns="121920" tIns="60960" rIns="121920" bIns="60960" rtlCol="0" anchor="ctr"/>
          <a:lstStyle>
            <a:defPPr>
              <a:defRPr lang="en-US"/>
            </a:defPPr>
            <a:lvl1pPr marL="0" algn="l" defTabSz="685800" rtl="0" eaLnBrk="1" latinLnBrk="0" hangingPunct="1">
              <a:defRPr sz="8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1067"/>
              <a:t>Microsoft Teams</a:t>
            </a:r>
            <a:endParaRPr lang="en-US" sz="1067" dirty="0"/>
          </a:p>
        </p:txBody>
      </p:sp>
      <p:sp>
        <p:nvSpPr>
          <p:cNvPr id="8" name="Footer Placeholder 4">
            <a:extLst>
              <a:ext uri="{FF2B5EF4-FFF2-40B4-BE49-F238E27FC236}">
                <a16:creationId xmlns:a16="http://schemas.microsoft.com/office/drawing/2014/main" id="{049AC1A7-4492-B142-870B-228BF05C8E89}"/>
              </a:ext>
            </a:extLst>
          </p:cNvPr>
          <p:cNvSpPr txBox="1">
            <a:spLocks/>
          </p:cNvSpPr>
          <p:nvPr/>
        </p:nvSpPr>
        <p:spPr>
          <a:xfrm>
            <a:off x="1397000" y="6356351"/>
            <a:ext cx="287867" cy="365125"/>
          </a:xfrm>
          <a:prstGeom prst="rect">
            <a:avLst/>
          </a:prstGeom>
        </p:spPr>
        <p:txBody>
          <a:bodyPr vert="horz" lIns="121920" tIns="60960" rIns="121920" bIns="60960" rtlCol="0" anchor="ctr"/>
          <a:lstStyle>
            <a:defPPr>
              <a:defRPr lang="en-US"/>
            </a:defPPr>
            <a:lvl1pPr marL="0" algn="l" defTabSz="685800" rtl="0" eaLnBrk="1" latinLnBrk="0" hangingPunct="1">
              <a:defRPr sz="9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sz="1200" dirty="0">
                <a:solidFill>
                  <a:schemeClr val="bg1">
                    <a:lumMod val="85000"/>
                  </a:schemeClr>
                </a:solidFill>
              </a:rPr>
              <a:t>|</a:t>
            </a:r>
          </a:p>
        </p:txBody>
      </p:sp>
      <p:sp>
        <p:nvSpPr>
          <p:cNvPr id="10" name="Footer Placeholder 4">
            <a:extLst>
              <a:ext uri="{FF2B5EF4-FFF2-40B4-BE49-F238E27FC236}">
                <a16:creationId xmlns:a16="http://schemas.microsoft.com/office/drawing/2014/main" id="{10543024-FCC9-0443-A409-2F73A0E4C062}"/>
              </a:ext>
            </a:extLst>
          </p:cNvPr>
          <p:cNvSpPr txBox="1">
            <a:spLocks/>
          </p:cNvSpPr>
          <p:nvPr/>
        </p:nvSpPr>
        <p:spPr>
          <a:xfrm>
            <a:off x="1540934" y="6356351"/>
            <a:ext cx="2683933" cy="365125"/>
          </a:xfrm>
          <a:prstGeom prst="rect">
            <a:avLst/>
          </a:prstGeom>
        </p:spPr>
        <p:txBody>
          <a:bodyPr vert="horz" lIns="121920" tIns="60960" rIns="121920" bIns="60960" rtlCol="0" anchor="ctr"/>
          <a:lstStyle>
            <a:defPPr>
              <a:defRPr lang="en-US"/>
            </a:defPPr>
            <a:lvl1pPr marL="0" algn="l" defTabSz="685800" rtl="0" eaLnBrk="1" latinLnBrk="0" hangingPunct="1">
              <a:defRPr sz="9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1067" dirty="0">
                <a:solidFill>
                  <a:schemeClr val="bg1">
                    <a:lumMod val="85000"/>
                  </a:schemeClr>
                </a:solidFill>
              </a:rPr>
              <a:t>Sales</a:t>
            </a:r>
          </a:p>
        </p:txBody>
      </p:sp>
      <p:sp>
        <p:nvSpPr>
          <p:cNvPr id="12" name="Footer Placeholder 4">
            <a:extLst>
              <a:ext uri="{FF2B5EF4-FFF2-40B4-BE49-F238E27FC236}">
                <a16:creationId xmlns:a16="http://schemas.microsoft.com/office/drawing/2014/main" id="{8B9CBD1C-5886-A744-86E7-F267CEA62540}"/>
              </a:ext>
            </a:extLst>
          </p:cNvPr>
          <p:cNvSpPr txBox="1">
            <a:spLocks/>
          </p:cNvSpPr>
          <p:nvPr/>
        </p:nvSpPr>
        <p:spPr>
          <a:xfrm>
            <a:off x="11523133" y="6356351"/>
            <a:ext cx="389467" cy="365125"/>
          </a:xfrm>
          <a:prstGeom prst="rect">
            <a:avLst/>
          </a:prstGeom>
        </p:spPr>
        <p:txBody>
          <a:bodyPr vert="horz" lIns="121920" tIns="60960" rIns="121920" bIns="60960" rtlCol="0" anchor="ctr"/>
          <a:lstStyle>
            <a:defPPr>
              <a:defRPr lang="en-US"/>
            </a:defPPr>
            <a:lvl1pPr marL="0" algn="l" defTabSz="685800" rtl="0" eaLnBrk="1" latinLnBrk="0" hangingPunct="1">
              <a:defRPr sz="9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sz="933" dirty="0">
                <a:solidFill>
                  <a:schemeClr val="bg1">
                    <a:lumMod val="75000"/>
                  </a:schemeClr>
                </a:solidFill>
              </a:rPr>
              <a:t>9</a:t>
            </a:r>
          </a:p>
        </p:txBody>
      </p:sp>
      <p:pic>
        <p:nvPicPr>
          <p:cNvPr id="13" name="Picture 12">
            <a:extLst>
              <a:ext uri="{FF2B5EF4-FFF2-40B4-BE49-F238E27FC236}">
                <a16:creationId xmlns:a16="http://schemas.microsoft.com/office/drawing/2014/main" id="{B5F2ED96-83E1-1D4F-93C1-7F1498C212DD}"/>
              </a:ext>
            </a:extLst>
          </p:cNvPr>
          <p:cNvPicPr>
            <a:picLocks noChangeAspect="1"/>
          </p:cNvPicPr>
          <p:nvPr/>
        </p:nvPicPr>
        <p:blipFill>
          <a:blip r:embed="rId2">
            <a:alphaModFix amt="20000"/>
          </a:blip>
          <a:stretch>
            <a:fillRect/>
          </a:stretch>
        </p:blipFill>
        <p:spPr>
          <a:xfrm>
            <a:off x="884114" y="817853"/>
            <a:ext cx="839669" cy="811680"/>
          </a:xfrm>
          <a:prstGeom prst="rect">
            <a:avLst/>
          </a:prstGeom>
        </p:spPr>
      </p:pic>
    </p:spTree>
    <p:extLst>
      <p:ext uri="{BB962C8B-B14F-4D97-AF65-F5344CB8AC3E}">
        <p14:creationId xmlns:p14="http://schemas.microsoft.com/office/powerpoint/2010/main" val="1140007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29895F61-E27F-5447-A304-E38F8FB6915D}"/>
              </a:ext>
            </a:extLst>
          </p:cNvPr>
          <p:cNvSpPr txBox="1"/>
          <p:nvPr/>
        </p:nvSpPr>
        <p:spPr>
          <a:xfrm>
            <a:off x="958133" y="673829"/>
            <a:ext cx="3135671" cy="5304850"/>
          </a:xfrm>
          <a:prstGeom prst="rect">
            <a:avLst/>
          </a:prstGeom>
          <a:noFill/>
        </p:spPr>
        <p:txBody>
          <a:bodyPr wrap="square" rtlCol="0">
            <a:spAutoFit/>
          </a:bodyPr>
          <a:lstStyle/>
          <a:p>
            <a:pPr>
              <a:lnSpc>
                <a:spcPts val="1707"/>
              </a:lnSpc>
            </a:pPr>
            <a:endParaRPr lang="en-US" sz="2400" b="1" dirty="0">
              <a:solidFill>
                <a:srgbClr val="5558AF"/>
              </a:solidFill>
              <a:latin typeface="Segoe Pro" panose="020B0502040504020203" pitchFamily="34" charset="0"/>
              <a:cs typeface="Segoe UI Semibold" panose="020B0502040204020203" pitchFamily="34" charset="0"/>
            </a:endParaRPr>
          </a:p>
          <a:p>
            <a:pPr>
              <a:lnSpc>
                <a:spcPts val="1707"/>
              </a:lnSpc>
            </a:pPr>
            <a:r>
              <a:rPr lang="en-US" sz="2400" b="1" dirty="0">
                <a:solidFill>
                  <a:srgbClr val="5558AF"/>
                </a:solidFill>
                <a:latin typeface="Segoe Pro" panose="020B0502040504020203" pitchFamily="34" charset="0"/>
                <a:cs typeface="Segoe UI Semibold" panose="020B0502040204020203" pitchFamily="34" charset="0"/>
              </a:rPr>
              <a:t>The first 10  things to do in Teams</a:t>
            </a:r>
          </a:p>
          <a:p>
            <a:pPr>
              <a:lnSpc>
                <a:spcPts val="1707"/>
              </a:lnSpc>
            </a:pPr>
            <a:endParaRPr lang="en-US" sz="1200" b="1" dirty="0">
              <a:solidFill>
                <a:srgbClr val="5558AF"/>
              </a:solidFill>
              <a:latin typeface="Segoe Pro" panose="020B0502040504020203" pitchFamily="34" charset="0"/>
              <a:cs typeface="Segoe UI Semibold" panose="020B0502040204020203" pitchFamily="34" charset="0"/>
            </a:endParaRPr>
          </a:p>
          <a:p>
            <a:pPr>
              <a:lnSpc>
                <a:spcPts val="1707"/>
              </a:lnSpc>
            </a:pPr>
            <a:r>
              <a:rPr lang="en-US" sz="1200" b="1" dirty="0">
                <a:solidFill>
                  <a:srgbClr val="5558AF"/>
                </a:solidFill>
                <a:latin typeface="Segoe Pro" panose="020B0502040504020203" pitchFamily="34" charset="0"/>
                <a:cs typeface="Segoe UI Semibold" panose="020B0502040204020203" pitchFamily="34" charset="0"/>
              </a:rPr>
              <a:t>1. Start with chat. </a:t>
            </a:r>
          </a:p>
          <a:p>
            <a:pPr>
              <a:lnSpc>
                <a:spcPts val="1707"/>
              </a:lnSpc>
            </a:pPr>
            <a:r>
              <a:rPr lang="en-US" sz="1200" dirty="0">
                <a:latin typeface="Segoe Pro Light" panose="020B0502040504020203" pitchFamily="34" charset="0"/>
                <a:cs typeface="Segoe UI Light" panose="020B0502040204020203" pitchFamily="34" charset="0"/>
              </a:rPr>
              <a:t>Create a small group chat with </a:t>
            </a:r>
          </a:p>
          <a:p>
            <a:pPr>
              <a:lnSpc>
                <a:spcPts val="1707"/>
              </a:lnSpc>
            </a:pPr>
            <a:r>
              <a:rPr lang="en-US" sz="1200" dirty="0">
                <a:latin typeface="Segoe Pro Light" panose="020B0502040504020203" pitchFamily="34" charset="0"/>
                <a:cs typeface="Segoe UI Light" panose="020B0502040204020203" pitchFamily="34" charset="0"/>
              </a:rPr>
              <a:t>colleagues you work with most closely, </a:t>
            </a:r>
          </a:p>
          <a:p>
            <a:pPr>
              <a:lnSpc>
                <a:spcPts val="1707"/>
              </a:lnSpc>
            </a:pPr>
            <a:r>
              <a:rPr lang="en-US" sz="1200" dirty="0">
                <a:latin typeface="Segoe Pro Light" panose="020B0502040504020203" pitchFamily="34" charset="0"/>
                <a:cs typeface="Segoe UI Light" panose="020B0502040204020203" pitchFamily="34" charset="0"/>
              </a:rPr>
              <a:t>a great way to communicate in the </a:t>
            </a:r>
          </a:p>
          <a:p>
            <a:pPr>
              <a:lnSpc>
                <a:spcPts val="1707"/>
              </a:lnSpc>
            </a:pPr>
            <a:r>
              <a:rPr lang="en-US" sz="1200" dirty="0">
                <a:latin typeface="Segoe Pro Light" panose="020B0502040504020203" pitchFamily="34" charset="0"/>
                <a:cs typeface="Segoe UI Light" panose="020B0502040204020203" pitchFamily="34" charset="0"/>
              </a:rPr>
              <a:t>moment. You can name and ‘favorite’ </a:t>
            </a:r>
          </a:p>
          <a:p>
            <a:pPr>
              <a:lnSpc>
                <a:spcPts val="1707"/>
              </a:lnSpc>
            </a:pPr>
            <a:r>
              <a:rPr lang="en-US" sz="1200" dirty="0">
                <a:latin typeface="Segoe Pro Light" panose="020B0502040504020203" pitchFamily="34" charset="0"/>
                <a:cs typeface="Segoe UI Light" panose="020B0502040204020203" pitchFamily="34" charset="0"/>
              </a:rPr>
              <a:t>the chat for easy reference.</a:t>
            </a:r>
          </a:p>
          <a:p>
            <a:pPr>
              <a:lnSpc>
                <a:spcPts val="1707"/>
              </a:lnSpc>
            </a:pPr>
            <a:endParaRPr lang="en-US" sz="1200" dirty="0">
              <a:solidFill>
                <a:srgbClr val="5558AF"/>
              </a:solidFill>
              <a:latin typeface="Segoe Pro Light" panose="020B0502040504020203" pitchFamily="34" charset="0"/>
              <a:cs typeface="Segoe UI Light" panose="020B0502040204020203" pitchFamily="34" charset="0"/>
            </a:endParaRPr>
          </a:p>
          <a:p>
            <a:pPr>
              <a:lnSpc>
                <a:spcPts val="1707"/>
              </a:lnSpc>
            </a:pPr>
            <a:r>
              <a:rPr lang="en-US" sz="1200" b="1" dirty="0">
                <a:solidFill>
                  <a:srgbClr val="5558AF"/>
                </a:solidFill>
                <a:latin typeface="Segoe Pro" panose="020B0502040504020203" pitchFamily="34" charset="0"/>
                <a:cs typeface="Segoe UI Semibold" panose="020B0502040204020203" pitchFamily="34" charset="0"/>
              </a:rPr>
              <a:t>2. Connect from anywhere.</a:t>
            </a:r>
          </a:p>
          <a:p>
            <a:pPr>
              <a:lnSpc>
                <a:spcPts val="1707"/>
              </a:lnSpc>
            </a:pPr>
            <a:r>
              <a:rPr lang="en-US" sz="1200" dirty="0">
                <a:latin typeface="Segoe Pro Light" panose="020B0502040504020203" pitchFamily="34" charset="0"/>
                <a:cs typeface="Segoe UI Light" panose="020B0502040204020203" pitchFamily="34" charset="0"/>
              </a:rPr>
              <a:t>Download the Microsoft Teams desktop </a:t>
            </a:r>
            <a:br>
              <a:rPr lang="en-US" sz="1200" dirty="0">
                <a:latin typeface="Segoe Pro Light" panose="020B0502040504020203" pitchFamily="34" charset="0"/>
                <a:cs typeface="Segoe UI Light" panose="020B0502040204020203" pitchFamily="34" charset="0"/>
              </a:rPr>
            </a:br>
            <a:r>
              <a:rPr lang="en-US" sz="1200" dirty="0">
                <a:latin typeface="Segoe Pro Light" panose="020B0502040504020203" pitchFamily="34" charset="0"/>
                <a:cs typeface="Segoe UI Light" panose="020B0502040204020203" pitchFamily="34" charset="0"/>
              </a:rPr>
              <a:t>and mobile apps to enable teamwork </a:t>
            </a:r>
          </a:p>
          <a:p>
            <a:pPr>
              <a:lnSpc>
                <a:spcPts val="1707"/>
              </a:lnSpc>
            </a:pPr>
            <a:r>
              <a:rPr lang="en-US" sz="1200" dirty="0">
                <a:latin typeface="Segoe Pro Light" panose="020B0502040504020203" pitchFamily="34" charset="0"/>
                <a:cs typeface="Segoe UI Light" panose="020B0502040204020203" pitchFamily="34" charset="0"/>
              </a:rPr>
              <a:t>from anywhere.</a:t>
            </a:r>
          </a:p>
          <a:p>
            <a:pPr>
              <a:lnSpc>
                <a:spcPts val="1707"/>
              </a:lnSpc>
            </a:pPr>
            <a:endParaRPr lang="en-US" sz="1200" b="1" dirty="0">
              <a:latin typeface="Segoe Pro" panose="020B0502040504020203" pitchFamily="34" charset="0"/>
              <a:cs typeface="Segoe UI Light" panose="020B0502040204020203" pitchFamily="34" charset="0"/>
            </a:endParaRPr>
          </a:p>
          <a:p>
            <a:pPr>
              <a:lnSpc>
                <a:spcPts val="1707"/>
              </a:lnSpc>
            </a:pPr>
            <a:r>
              <a:rPr lang="en-US" sz="1200" b="1" dirty="0">
                <a:solidFill>
                  <a:srgbClr val="5558AF"/>
                </a:solidFill>
                <a:latin typeface="Segoe Pro" panose="020B0502040504020203" pitchFamily="34" charset="0"/>
                <a:cs typeface="Segoe UI Light" panose="020B0502040204020203" pitchFamily="34" charset="0"/>
              </a:rPr>
              <a:t>3. Go big. </a:t>
            </a:r>
          </a:p>
          <a:p>
            <a:pPr>
              <a:lnSpc>
                <a:spcPts val="1707"/>
              </a:lnSpc>
            </a:pPr>
            <a:r>
              <a:rPr lang="en-US" sz="1200" dirty="0">
                <a:latin typeface="Segoe Pro Light" panose="020B0502040504020203" pitchFamily="34" charset="0"/>
                <a:cs typeface="Segoe UI Light" panose="020B0502040204020203" pitchFamily="34" charset="0"/>
              </a:rPr>
              <a:t>Create larger teams with dedicated </a:t>
            </a:r>
          </a:p>
          <a:p>
            <a:pPr>
              <a:lnSpc>
                <a:spcPts val="1707"/>
              </a:lnSpc>
            </a:pPr>
            <a:r>
              <a:rPr lang="en-US" sz="1200" dirty="0">
                <a:latin typeface="Segoe Pro Light" panose="020B0502040504020203" pitchFamily="34" charset="0"/>
                <a:cs typeface="Segoe UI Light" panose="020B0502040204020203" pitchFamily="34" charset="0"/>
              </a:rPr>
              <a:t>channels to specific topics, projects, </a:t>
            </a:r>
          </a:p>
          <a:p>
            <a:pPr>
              <a:lnSpc>
                <a:spcPts val="1707"/>
              </a:lnSpc>
            </a:pPr>
            <a:r>
              <a:rPr lang="en-US" sz="1200" dirty="0">
                <a:latin typeface="Segoe Pro Light" panose="020B0502040504020203" pitchFamily="34" charset="0"/>
                <a:cs typeface="Segoe UI Light" panose="020B0502040204020203" pitchFamily="34" charset="0"/>
              </a:rPr>
              <a:t>disciplines—whatever you like. Better </a:t>
            </a:r>
          </a:p>
          <a:p>
            <a:pPr>
              <a:lnSpc>
                <a:spcPts val="1707"/>
              </a:lnSpc>
            </a:pPr>
            <a:r>
              <a:rPr lang="en-US" sz="1200" dirty="0">
                <a:latin typeface="Segoe Pro Light" panose="020B0502040504020203" pitchFamily="34" charset="0"/>
                <a:cs typeface="Segoe UI Light" panose="020B0502040204020203" pitchFamily="34" charset="0"/>
              </a:rPr>
              <a:t>to have fewer, larger teams with more </a:t>
            </a:r>
          </a:p>
          <a:p>
            <a:pPr>
              <a:lnSpc>
                <a:spcPts val="1707"/>
              </a:lnSpc>
            </a:pPr>
            <a:r>
              <a:rPr lang="en-US" sz="1200" dirty="0">
                <a:latin typeface="Segoe Pro Light" panose="020B0502040504020203" pitchFamily="34" charset="0"/>
                <a:cs typeface="Segoe UI Light" panose="020B0502040204020203" pitchFamily="34" charset="0"/>
              </a:rPr>
              <a:t>channels than many, small teams with </a:t>
            </a:r>
          </a:p>
          <a:p>
            <a:pPr>
              <a:lnSpc>
                <a:spcPts val="1707"/>
              </a:lnSpc>
            </a:pPr>
            <a:r>
              <a:rPr lang="en-US" sz="1200" dirty="0">
                <a:latin typeface="Segoe Pro Light" panose="020B0502040504020203" pitchFamily="34" charset="0"/>
                <a:cs typeface="Segoe UI Light" panose="020B0502040204020203" pitchFamily="34" charset="0"/>
              </a:rPr>
              <a:t>few channels. </a:t>
            </a:r>
          </a:p>
          <a:p>
            <a:pPr>
              <a:lnSpc>
                <a:spcPts val="1707"/>
              </a:lnSpc>
            </a:pPr>
            <a:endParaRPr lang="en-US" sz="1200" b="1" dirty="0">
              <a:solidFill>
                <a:srgbClr val="5558AF"/>
              </a:solidFill>
              <a:latin typeface="Segoe Pro" panose="020B0502040504020203" pitchFamily="34" charset="0"/>
              <a:cs typeface="Segoe UI Light" panose="020B0502040204020203" pitchFamily="34" charset="0"/>
            </a:endParaRPr>
          </a:p>
        </p:txBody>
      </p:sp>
      <p:sp>
        <p:nvSpPr>
          <p:cNvPr id="12" name="TextBox 11">
            <a:extLst>
              <a:ext uri="{FF2B5EF4-FFF2-40B4-BE49-F238E27FC236}">
                <a16:creationId xmlns:a16="http://schemas.microsoft.com/office/drawing/2014/main" id="{EE4B0E60-81F0-8B44-87B8-44012F9B601F}"/>
              </a:ext>
            </a:extLst>
          </p:cNvPr>
          <p:cNvSpPr txBox="1"/>
          <p:nvPr/>
        </p:nvSpPr>
        <p:spPr>
          <a:xfrm>
            <a:off x="4663146" y="619642"/>
            <a:ext cx="3250817" cy="4868833"/>
          </a:xfrm>
          <a:prstGeom prst="rect">
            <a:avLst/>
          </a:prstGeom>
          <a:noFill/>
        </p:spPr>
        <p:txBody>
          <a:bodyPr wrap="square" rtlCol="0">
            <a:spAutoFit/>
          </a:bodyPr>
          <a:lstStyle/>
          <a:p>
            <a:pPr>
              <a:lnSpc>
                <a:spcPts val="1707"/>
              </a:lnSpc>
            </a:pPr>
            <a:r>
              <a:rPr lang="en-US" sz="1200" b="1" dirty="0">
                <a:solidFill>
                  <a:srgbClr val="5558AF"/>
                </a:solidFill>
                <a:latin typeface="Segoe Pro" panose="020B0502040504020203" pitchFamily="34" charset="0"/>
                <a:cs typeface="Segoe UI Light" panose="020B0502040204020203" pitchFamily="34" charset="0"/>
              </a:rPr>
              <a:t>4. Customize channels.</a:t>
            </a:r>
            <a:r>
              <a:rPr lang="en-US" sz="1200" b="1" dirty="0">
                <a:latin typeface="Segoe Pro" panose="020B0502040504020203" pitchFamily="34" charset="0"/>
                <a:cs typeface="Segoe UI Light" panose="020B0502040204020203" pitchFamily="34" charset="0"/>
              </a:rPr>
              <a:t> </a:t>
            </a:r>
          </a:p>
          <a:p>
            <a:pPr>
              <a:lnSpc>
                <a:spcPts val="1707"/>
              </a:lnSpc>
            </a:pPr>
            <a:r>
              <a:rPr lang="en-US" sz="1200" dirty="0">
                <a:latin typeface="Segoe Pro Light" panose="020B0502040504020203" pitchFamily="34" charset="0"/>
                <a:cs typeface="Segoe UI Light" panose="020B0502040204020203" pitchFamily="34" charset="0"/>
              </a:rPr>
              <a:t>Upload files to the appropriate channel </a:t>
            </a:r>
          </a:p>
          <a:p>
            <a:pPr>
              <a:lnSpc>
                <a:spcPts val="1707"/>
              </a:lnSpc>
            </a:pPr>
            <a:r>
              <a:rPr lang="en-US" sz="1200" dirty="0">
                <a:latin typeface="Segoe Pro Light" panose="020B0502040504020203" pitchFamily="34" charset="0"/>
                <a:cs typeface="Segoe UI Light" panose="020B0502040204020203" pitchFamily="34" charset="0"/>
              </a:rPr>
              <a:t>and pin frequently used files to make it easier for everyone to find.</a:t>
            </a:r>
          </a:p>
          <a:p>
            <a:pPr>
              <a:lnSpc>
                <a:spcPts val="1707"/>
              </a:lnSpc>
            </a:pPr>
            <a:endParaRPr lang="en-US" sz="1200" b="1" dirty="0">
              <a:solidFill>
                <a:srgbClr val="5558AF"/>
              </a:solidFill>
              <a:latin typeface="Segoe Pro" panose="020B0502040504020203" pitchFamily="34" charset="0"/>
              <a:cs typeface="Segoe UI Light" panose="020B0502040204020203" pitchFamily="34" charset="0"/>
            </a:endParaRPr>
          </a:p>
          <a:p>
            <a:pPr>
              <a:lnSpc>
                <a:spcPts val="1707"/>
              </a:lnSpc>
            </a:pPr>
            <a:r>
              <a:rPr lang="en-US" sz="1200" b="1" dirty="0">
                <a:solidFill>
                  <a:srgbClr val="5558AF"/>
                </a:solidFill>
                <a:latin typeface="Segoe Pro" panose="020B0502040504020203" pitchFamily="34" charset="0"/>
                <a:cs typeface="Segoe UI Light" panose="020B0502040204020203" pitchFamily="34" charset="0"/>
              </a:rPr>
              <a:t>5. Add apps to channels. </a:t>
            </a:r>
          </a:p>
          <a:p>
            <a:pPr>
              <a:lnSpc>
                <a:spcPts val="1707"/>
              </a:lnSpc>
            </a:pPr>
            <a:r>
              <a:rPr lang="en-US" sz="1200" dirty="0">
                <a:latin typeface="Segoe Pro Light" panose="020B0502040504020203" pitchFamily="34" charset="0"/>
                <a:cs typeface="Segoe UI Light" panose="020B0502040204020203" pitchFamily="34" charset="0"/>
              </a:rPr>
              <a:t>Do more in one place by integrating </a:t>
            </a:r>
          </a:p>
          <a:p>
            <a:pPr>
              <a:lnSpc>
                <a:spcPts val="1707"/>
              </a:lnSpc>
            </a:pPr>
            <a:r>
              <a:rPr lang="en-US" sz="1200" dirty="0">
                <a:latin typeface="Segoe Pro Light" panose="020B0502040504020203" pitchFamily="34" charset="0"/>
                <a:cs typeface="Segoe UI Light" panose="020B0502040204020203" pitchFamily="34" charset="0"/>
              </a:rPr>
              <a:t>favorite apps and services—such as </a:t>
            </a:r>
          </a:p>
          <a:p>
            <a:pPr>
              <a:lnSpc>
                <a:spcPts val="1707"/>
              </a:lnSpc>
            </a:pPr>
            <a:r>
              <a:rPr lang="en-US" sz="1200" dirty="0">
                <a:latin typeface="Segoe Pro Light" panose="020B0502040504020203" pitchFamily="34" charset="0"/>
                <a:cs typeface="Segoe UI Light" panose="020B0502040204020203" pitchFamily="34" charset="0"/>
              </a:rPr>
              <a:t>Word, PowerPoint, Excel, </a:t>
            </a:r>
            <a:r>
              <a:rPr lang="en-US" sz="1200" dirty="0" err="1">
                <a:latin typeface="Segoe Pro Light" panose="020B0502040504020203" pitchFamily="34" charset="0"/>
                <a:cs typeface="Segoe UI Light" panose="020B0502040204020203" pitchFamily="34" charset="0"/>
              </a:rPr>
              <a:t>PowerBI</a:t>
            </a:r>
            <a:r>
              <a:rPr lang="en-US" sz="1200" dirty="0">
                <a:latin typeface="Segoe Pro Light" panose="020B0502040504020203" pitchFamily="34" charset="0"/>
                <a:cs typeface="Segoe UI Light" panose="020B0502040204020203" pitchFamily="34" charset="0"/>
              </a:rPr>
              <a:t>, Planner and more—with team chats and meetings.</a:t>
            </a:r>
            <a:br>
              <a:rPr lang="en-US" sz="1200" dirty="0">
                <a:latin typeface="Segoe Pro Light" panose="020B0502040504020203" pitchFamily="34" charset="0"/>
                <a:cs typeface="Segoe UI Light" panose="020B0502040204020203" pitchFamily="34" charset="0"/>
              </a:rPr>
            </a:br>
            <a:br>
              <a:rPr lang="en-US" sz="1200" dirty="0">
                <a:latin typeface="Segoe Pro Light" panose="020B0502040504020203" pitchFamily="34" charset="0"/>
                <a:cs typeface="Segoe UI Light" panose="020B0502040204020203" pitchFamily="34" charset="0"/>
              </a:rPr>
            </a:br>
            <a:r>
              <a:rPr lang="en-US" sz="1200" b="1" dirty="0">
                <a:solidFill>
                  <a:srgbClr val="5558AF"/>
                </a:solidFill>
                <a:latin typeface="Segoe Pro" panose="020B0502040504020203" pitchFamily="34" charset="0"/>
              </a:rPr>
              <a:t>6. Consolidate ‘need to know’ content.</a:t>
            </a:r>
            <a:r>
              <a:rPr lang="en-US" sz="1200" dirty="0">
                <a:latin typeface="Segoe Pro Light" panose="020B0502040504020203" pitchFamily="34" charset="0"/>
              </a:rPr>
              <a:t> </a:t>
            </a:r>
          </a:p>
          <a:p>
            <a:pPr>
              <a:lnSpc>
                <a:spcPts val="1707"/>
              </a:lnSpc>
            </a:pPr>
            <a:r>
              <a:rPr lang="en-US" sz="1200" dirty="0">
                <a:latin typeface="Segoe Pro Light" panose="020B0502040504020203" pitchFamily="34" charset="0"/>
              </a:rPr>
              <a:t>Use OneNote or the Wiki feature to spotlight important content—meeting follow ups, best practices, goals—separate from conversations.</a:t>
            </a:r>
          </a:p>
          <a:p>
            <a:pPr>
              <a:lnSpc>
                <a:spcPts val="1707"/>
              </a:lnSpc>
            </a:pPr>
            <a:endParaRPr lang="en-US" sz="1200" dirty="0">
              <a:latin typeface="Segoe Pro Light" panose="020B0502040504020203" pitchFamily="34" charset="0"/>
            </a:endParaRPr>
          </a:p>
          <a:p>
            <a:pPr>
              <a:lnSpc>
                <a:spcPts val="1707"/>
              </a:lnSpc>
            </a:pPr>
            <a:r>
              <a:rPr lang="en-US" sz="1200" b="1" dirty="0">
                <a:solidFill>
                  <a:srgbClr val="5558AF"/>
                </a:solidFill>
                <a:latin typeface="Segoe Pro" panose="020B0502040504020203" pitchFamily="34" charset="0"/>
              </a:rPr>
              <a:t>7. Spotlight resources. </a:t>
            </a:r>
          </a:p>
          <a:p>
            <a:pPr>
              <a:lnSpc>
                <a:spcPts val="1707"/>
              </a:lnSpc>
            </a:pPr>
            <a:r>
              <a:rPr lang="en-US" sz="1200" dirty="0">
                <a:latin typeface="Segoe Pro Light" panose="020B0502040504020203" pitchFamily="34" charset="0"/>
              </a:rPr>
              <a:t>Pin key websites used to track news, </a:t>
            </a:r>
          </a:p>
          <a:p>
            <a:pPr>
              <a:lnSpc>
                <a:spcPts val="1707"/>
              </a:lnSpc>
            </a:pPr>
            <a:r>
              <a:rPr lang="en-US" sz="1200" dirty="0">
                <a:latin typeface="Segoe Pro Light" panose="020B0502040504020203" pitchFamily="34" charset="0"/>
              </a:rPr>
              <a:t>performance, live site monitoring or </a:t>
            </a:r>
          </a:p>
          <a:p>
            <a:pPr>
              <a:lnSpc>
                <a:spcPts val="1707"/>
              </a:lnSpc>
            </a:pPr>
            <a:r>
              <a:rPr lang="en-US" sz="1200" dirty="0">
                <a:latin typeface="Segoe Pro Light" panose="020B0502040504020203" pitchFamily="34" charset="0"/>
              </a:rPr>
              <a:t>metric tracking so everyone can access </a:t>
            </a:r>
          </a:p>
          <a:p>
            <a:pPr>
              <a:lnSpc>
                <a:spcPts val="1707"/>
              </a:lnSpc>
            </a:pPr>
            <a:r>
              <a:rPr lang="en-US" sz="1200" dirty="0">
                <a:latin typeface="Segoe Pro Light" panose="020B0502040504020203" pitchFamily="34" charset="0"/>
              </a:rPr>
              <a:t>this information right within Teams</a:t>
            </a:r>
          </a:p>
          <a:p>
            <a:pPr>
              <a:lnSpc>
                <a:spcPts val="1707"/>
              </a:lnSpc>
            </a:pPr>
            <a:endParaRPr lang="en-US" sz="1200" b="1" dirty="0">
              <a:solidFill>
                <a:srgbClr val="5558AF"/>
              </a:solidFill>
              <a:latin typeface="Segoe Pro" panose="020B0502040504020203" pitchFamily="34" charset="0"/>
            </a:endParaRPr>
          </a:p>
        </p:txBody>
      </p:sp>
      <p:sp>
        <p:nvSpPr>
          <p:cNvPr id="13" name="TextBox 12">
            <a:extLst>
              <a:ext uri="{FF2B5EF4-FFF2-40B4-BE49-F238E27FC236}">
                <a16:creationId xmlns:a16="http://schemas.microsoft.com/office/drawing/2014/main" id="{9E37DC67-F79A-444A-A749-5B8FDCCA50B5}"/>
              </a:ext>
            </a:extLst>
          </p:cNvPr>
          <p:cNvSpPr txBox="1"/>
          <p:nvPr/>
        </p:nvSpPr>
        <p:spPr>
          <a:xfrm>
            <a:off x="8408799" y="619641"/>
            <a:ext cx="3176311" cy="3996800"/>
          </a:xfrm>
          <a:prstGeom prst="rect">
            <a:avLst/>
          </a:prstGeom>
          <a:noFill/>
        </p:spPr>
        <p:txBody>
          <a:bodyPr wrap="square" rtlCol="0">
            <a:spAutoFit/>
          </a:bodyPr>
          <a:lstStyle/>
          <a:p>
            <a:pPr>
              <a:lnSpc>
                <a:spcPts val="1707"/>
              </a:lnSpc>
            </a:pPr>
            <a:r>
              <a:rPr lang="en-US" sz="1200" b="1" dirty="0">
                <a:solidFill>
                  <a:srgbClr val="5558AF"/>
                </a:solidFill>
                <a:latin typeface="Segoe Pro" panose="020B0502040504020203" pitchFamily="34" charset="0"/>
              </a:rPr>
              <a:t>8. Elevate email conversations.</a:t>
            </a:r>
          </a:p>
          <a:p>
            <a:pPr>
              <a:lnSpc>
                <a:spcPts val="1707"/>
              </a:lnSpc>
            </a:pPr>
            <a:r>
              <a:rPr lang="en-US" sz="1200" dirty="0">
                <a:latin typeface="Segoe Pro Light" panose="020B0502040504020203" pitchFamily="34" charset="0"/>
              </a:rPr>
              <a:t>Forward email to a team channel to </a:t>
            </a:r>
          </a:p>
          <a:p>
            <a:pPr>
              <a:lnSpc>
                <a:spcPts val="1707"/>
              </a:lnSpc>
            </a:pPr>
            <a:r>
              <a:rPr lang="en-US" sz="1200" dirty="0">
                <a:latin typeface="Segoe Pro Light" panose="020B0502040504020203" pitchFamily="34" charset="0"/>
              </a:rPr>
              <a:t>continue the discussion in a threaded </a:t>
            </a:r>
          </a:p>
          <a:p>
            <a:pPr>
              <a:lnSpc>
                <a:spcPts val="1707"/>
              </a:lnSpc>
            </a:pPr>
            <a:r>
              <a:rPr lang="en-US" sz="1200" dirty="0">
                <a:latin typeface="Segoe Pro Light" panose="020B0502040504020203" pitchFamily="34" charset="0"/>
              </a:rPr>
              <a:t>chat conversation, with attachments </a:t>
            </a:r>
          </a:p>
          <a:p>
            <a:pPr>
              <a:lnSpc>
                <a:spcPts val="1707"/>
              </a:lnSpc>
            </a:pPr>
            <a:r>
              <a:rPr lang="en-US" sz="1200" dirty="0">
                <a:latin typeface="Segoe Pro Light" panose="020B0502040504020203" pitchFamily="34" charset="0"/>
              </a:rPr>
              <a:t>automatically uploaded for easy team </a:t>
            </a:r>
            <a:br>
              <a:rPr lang="en-US" sz="1200" dirty="0">
                <a:latin typeface="Segoe Pro Light" panose="020B0502040504020203" pitchFamily="34" charset="0"/>
              </a:rPr>
            </a:br>
            <a:r>
              <a:rPr lang="en-US" sz="1200" dirty="0">
                <a:latin typeface="Segoe Pro Light" panose="020B0502040504020203" pitchFamily="34" charset="0"/>
              </a:rPr>
              <a:t>co-authoring. </a:t>
            </a:r>
          </a:p>
          <a:p>
            <a:pPr>
              <a:lnSpc>
                <a:spcPts val="1707"/>
              </a:lnSpc>
            </a:pPr>
            <a:endParaRPr lang="en-US" sz="1200" b="1" dirty="0">
              <a:solidFill>
                <a:srgbClr val="5558AF"/>
              </a:solidFill>
              <a:latin typeface="Segoe Pro" panose="020B0502040504020203" pitchFamily="34" charset="0"/>
            </a:endParaRPr>
          </a:p>
          <a:p>
            <a:pPr>
              <a:lnSpc>
                <a:spcPts val="1707"/>
              </a:lnSpc>
            </a:pPr>
            <a:r>
              <a:rPr lang="en-US" sz="1200" b="1" dirty="0">
                <a:solidFill>
                  <a:srgbClr val="5558AF"/>
                </a:solidFill>
                <a:latin typeface="Segoe Pro" panose="020B0502040504020203" pitchFamily="34" charset="0"/>
              </a:rPr>
              <a:t>9. Share content from other services. </a:t>
            </a:r>
          </a:p>
          <a:p>
            <a:pPr>
              <a:lnSpc>
                <a:spcPts val="1707"/>
              </a:lnSpc>
            </a:pPr>
            <a:r>
              <a:rPr lang="en-US" sz="1200" dirty="0">
                <a:latin typeface="Segoe Pro Light" panose="020B0502040504020203" pitchFamily="34" charset="0"/>
              </a:rPr>
              <a:t>Set up connectors to push rich content </a:t>
            </a:r>
          </a:p>
          <a:p>
            <a:pPr>
              <a:lnSpc>
                <a:spcPts val="1707"/>
              </a:lnSpc>
            </a:pPr>
            <a:r>
              <a:rPr lang="en-US" sz="1200" dirty="0">
                <a:latin typeface="Segoe Pro Light" panose="020B0502040504020203" pitchFamily="34" charset="0"/>
              </a:rPr>
              <a:t>into Microsoft Teams from services like </a:t>
            </a:r>
          </a:p>
          <a:p>
            <a:pPr>
              <a:lnSpc>
                <a:spcPts val="1707"/>
              </a:lnSpc>
            </a:pPr>
            <a:r>
              <a:rPr lang="en-US" sz="1200" dirty="0">
                <a:latin typeface="Segoe Pro Light" panose="020B0502040504020203" pitchFamily="34" charset="0"/>
              </a:rPr>
              <a:t>Trello, GitHub, Bing News, or Twitter; </a:t>
            </a:r>
          </a:p>
          <a:p>
            <a:pPr>
              <a:lnSpc>
                <a:spcPts val="1707"/>
              </a:lnSpc>
            </a:pPr>
            <a:r>
              <a:rPr lang="en-US" sz="1200" dirty="0">
                <a:latin typeface="Segoe Pro Light" panose="020B0502040504020203" pitchFamily="34" charset="0"/>
              </a:rPr>
              <a:t>and get notified of the team’s activity </a:t>
            </a:r>
            <a:br>
              <a:rPr lang="en-US" sz="1200" dirty="0">
                <a:latin typeface="Segoe Pro Light" panose="020B0502040504020203" pitchFamily="34" charset="0"/>
              </a:rPr>
            </a:br>
            <a:r>
              <a:rPr lang="en-US" sz="1200" dirty="0">
                <a:latin typeface="Segoe Pro Light" panose="020B0502040504020203" pitchFamily="34" charset="0"/>
              </a:rPr>
              <a:t>in that service. </a:t>
            </a:r>
          </a:p>
          <a:p>
            <a:pPr>
              <a:lnSpc>
                <a:spcPts val="1707"/>
              </a:lnSpc>
            </a:pPr>
            <a:endParaRPr lang="en-US" sz="1200" dirty="0">
              <a:latin typeface="Segoe Pro Light" panose="020B0502040504020203" pitchFamily="34" charset="0"/>
            </a:endParaRPr>
          </a:p>
          <a:p>
            <a:pPr>
              <a:lnSpc>
                <a:spcPts val="1707"/>
              </a:lnSpc>
            </a:pPr>
            <a:r>
              <a:rPr lang="en-US" sz="1200" b="1" dirty="0">
                <a:solidFill>
                  <a:srgbClr val="5558AF"/>
                </a:solidFill>
                <a:latin typeface="Segoe Pro" panose="020B0502040504020203" pitchFamily="34" charset="0"/>
              </a:rPr>
              <a:t>10. Help foster active channels. </a:t>
            </a:r>
          </a:p>
          <a:p>
            <a:pPr>
              <a:lnSpc>
                <a:spcPts val="1707"/>
              </a:lnSpc>
            </a:pPr>
            <a:r>
              <a:rPr lang="en-US" sz="1200" dirty="0">
                <a:latin typeface="Segoe Pro Light" panose="020B0502040504020203" pitchFamily="34" charset="0"/>
              </a:rPr>
              <a:t>Be personally active in channels and </a:t>
            </a:r>
          </a:p>
          <a:p>
            <a:pPr>
              <a:lnSpc>
                <a:spcPts val="1707"/>
              </a:lnSpc>
            </a:pPr>
            <a:r>
              <a:rPr lang="en-US" sz="1200" dirty="0">
                <a:latin typeface="Segoe Pro Light" panose="020B0502040504020203" pitchFamily="34" charset="0"/>
              </a:rPr>
              <a:t>@team to highlight posts for the </a:t>
            </a:r>
          </a:p>
          <a:p>
            <a:pPr>
              <a:lnSpc>
                <a:spcPts val="1707"/>
              </a:lnSpc>
            </a:pPr>
            <a:r>
              <a:rPr lang="en-US" sz="1200" dirty="0">
                <a:latin typeface="Segoe Pro Light" panose="020B0502040504020203" pitchFamily="34" charset="0"/>
              </a:rPr>
              <a:t>whole group.</a:t>
            </a:r>
          </a:p>
        </p:txBody>
      </p:sp>
      <p:sp>
        <p:nvSpPr>
          <p:cNvPr id="14" name="Footer Placeholder 4">
            <a:extLst>
              <a:ext uri="{FF2B5EF4-FFF2-40B4-BE49-F238E27FC236}">
                <a16:creationId xmlns:a16="http://schemas.microsoft.com/office/drawing/2014/main" id="{CBF93BF0-AC59-BB49-8198-1E3F1AF01645}"/>
              </a:ext>
            </a:extLst>
          </p:cNvPr>
          <p:cNvSpPr txBox="1">
            <a:spLocks/>
          </p:cNvSpPr>
          <p:nvPr/>
        </p:nvSpPr>
        <p:spPr>
          <a:xfrm>
            <a:off x="313267" y="6356351"/>
            <a:ext cx="1995219" cy="365125"/>
          </a:xfrm>
          <a:prstGeom prst="rect">
            <a:avLst/>
          </a:prstGeom>
        </p:spPr>
        <p:txBody>
          <a:bodyPr vert="horz" lIns="121920" tIns="60960" rIns="121920" bIns="60960" rtlCol="0" anchor="ctr"/>
          <a:lstStyle>
            <a:defPPr>
              <a:defRPr lang="en-US"/>
            </a:defPPr>
            <a:lvl1pPr marL="0" algn="l" defTabSz="685800" rtl="0" eaLnBrk="1" latinLnBrk="0" hangingPunct="1">
              <a:defRPr sz="8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1067" dirty="0"/>
              <a:t>Albertsons Companies</a:t>
            </a:r>
          </a:p>
        </p:txBody>
      </p:sp>
      <p:sp>
        <p:nvSpPr>
          <p:cNvPr id="18" name="Footer Placeholder 4">
            <a:extLst>
              <a:ext uri="{FF2B5EF4-FFF2-40B4-BE49-F238E27FC236}">
                <a16:creationId xmlns:a16="http://schemas.microsoft.com/office/drawing/2014/main" id="{BAA925ED-4E48-C944-A8DB-CD15E836C56E}"/>
              </a:ext>
            </a:extLst>
          </p:cNvPr>
          <p:cNvSpPr txBox="1">
            <a:spLocks/>
          </p:cNvSpPr>
          <p:nvPr/>
        </p:nvSpPr>
        <p:spPr>
          <a:xfrm>
            <a:off x="11523133" y="6356351"/>
            <a:ext cx="389467" cy="365125"/>
          </a:xfrm>
          <a:prstGeom prst="rect">
            <a:avLst/>
          </a:prstGeom>
        </p:spPr>
        <p:txBody>
          <a:bodyPr vert="horz" lIns="121920" tIns="60960" rIns="121920" bIns="60960" rtlCol="0" anchor="ctr"/>
          <a:lstStyle>
            <a:defPPr>
              <a:defRPr lang="en-US"/>
            </a:defPPr>
            <a:lvl1pPr marL="0" algn="l" defTabSz="685800" rtl="0" eaLnBrk="1" latinLnBrk="0" hangingPunct="1">
              <a:defRPr sz="9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sz="933" dirty="0">
                <a:solidFill>
                  <a:schemeClr val="bg1">
                    <a:lumMod val="75000"/>
                  </a:schemeClr>
                </a:solidFill>
              </a:rPr>
              <a:t>5</a:t>
            </a:r>
          </a:p>
        </p:txBody>
      </p:sp>
    </p:spTree>
    <p:extLst>
      <p:ext uri="{BB962C8B-B14F-4D97-AF65-F5344CB8AC3E}">
        <p14:creationId xmlns:p14="http://schemas.microsoft.com/office/powerpoint/2010/main" val="2061164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115</Words>
  <Application>Microsoft Office PowerPoint</Application>
  <PresentationFormat>Widescreen</PresentationFormat>
  <Paragraphs>68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Segoe Pro</vt:lpstr>
      <vt:lpstr>Segoe Pro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 Asgharnia</dc:creator>
  <cp:lastModifiedBy>Moe Asgharnia</cp:lastModifiedBy>
  <cp:revision>2</cp:revision>
  <dcterms:created xsi:type="dcterms:W3CDTF">2019-09-26T20:04:08Z</dcterms:created>
  <dcterms:modified xsi:type="dcterms:W3CDTF">2019-09-26T20:08:27Z</dcterms:modified>
</cp:coreProperties>
</file>